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rels" ContentType="application/vnd.openxmlformats-package.relationships+xml"/>
  <Default Extension="png" ContentType="image/png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8a885fdf45ed489a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/>
        <a:ea typeface="微软雅黑 Light"/>
      </a:defRPr>
    </a:lvl1pPr>
    <a:lvl2pPr marL="457200" lvl="1" algn="l" defTabSz="914400">
      <a:defRPr sz="1800" kern="1200">
        <a:solidFill>
          <a:schemeClr val="tx1"/>
        </a:solidFill>
        <a:latin typeface="Arial"/>
        <a:ea typeface="微软雅黑 Light"/>
      </a:defRPr>
    </a:lvl2pPr>
    <a:lvl3pPr marL="914400" lvl="2" algn="l" defTabSz="914400">
      <a:defRPr sz="1800" kern="1200">
        <a:solidFill>
          <a:schemeClr val="tx1"/>
        </a:solidFill>
        <a:latin typeface="Arial"/>
        <a:ea typeface="微软雅黑 Light"/>
      </a:defRPr>
    </a:lvl3pPr>
    <a:lvl4pPr marL="1371600" lvl="3" algn="l" defTabSz="914400">
      <a:defRPr sz="1800" kern="1200">
        <a:solidFill>
          <a:schemeClr val="tx1"/>
        </a:solidFill>
        <a:latin typeface="Arial"/>
        <a:ea typeface="微软雅黑 Light"/>
      </a:defRPr>
    </a:lvl4pPr>
    <a:lvl5pPr marL="1828800" lvl="4" algn="l" defTabSz="914400">
      <a:defRPr sz="1800" kern="1200">
        <a:solidFill>
          <a:schemeClr val="tx1"/>
        </a:solidFill>
        <a:latin typeface="Arial"/>
        <a:ea typeface="微软雅黑 Light"/>
      </a:defRPr>
    </a:lvl5pPr>
    <a:lvl6pPr marL="2286000" lvl="5" algn="l" defTabSz="914400">
      <a:defRPr sz="1800" kern="1200">
        <a:solidFill>
          <a:schemeClr val="tx1"/>
        </a:solidFill>
        <a:latin typeface="Arial"/>
        <a:ea typeface="微软雅黑 Light"/>
      </a:defRPr>
    </a:lvl6pPr>
    <a:lvl7pPr marL="2743200" lvl="6" algn="l" defTabSz="914400">
      <a:defRPr sz="1800" kern="1200">
        <a:solidFill>
          <a:schemeClr val="tx1"/>
        </a:solidFill>
        <a:latin typeface="Arial"/>
        <a:ea typeface="微软雅黑 Light"/>
      </a:defRPr>
    </a:lvl7pPr>
    <a:lvl8pPr marL="3200400" lvl="7" algn="l" defTabSz="914400">
      <a:defRPr sz="1800" kern="1200">
        <a:solidFill>
          <a:schemeClr val="tx1"/>
        </a:solidFill>
        <a:latin typeface="Arial"/>
        <a:ea typeface="微软雅黑 Light"/>
      </a:defRPr>
    </a:lvl8pPr>
    <a:lvl9pPr marL="3657600" lvl="8" algn="l" defTabSz="914400">
      <a:defRPr sz="1800" kern="1200">
        <a:solidFill>
          <a:schemeClr val="tx1"/>
        </a:solidFill>
        <a:latin typeface="Arial"/>
        <a:ea typeface="微软雅黑 Light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slide" Target="/ppt/slides/slide1.xml" Id="rId3" /><Relationship Type="http://schemas.openxmlformats.org/officeDocument/2006/relationships/slide" Target="/ppt/slides/slide2.xml" Id="rId4" /><Relationship Type="http://schemas.openxmlformats.org/officeDocument/2006/relationships/slide" Target="/ppt/slides/slide3.xml" Id="rId5" /><Relationship Type="http://schemas.openxmlformats.org/officeDocument/2006/relationships/slide" Target="/ppt/slides/slide4.xml" Id="rId6" /><Relationship Type="http://schemas.openxmlformats.org/officeDocument/2006/relationships/slide" Target="/ppt/slides/slide5.xml" Id="rId7" /><Relationship Type="http://schemas.openxmlformats.org/officeDocument/2006/relationships/slide" Target="/ppt/slides/slide6.xml" Id="rId8" /><Relationship Type="http://schemas.openxmlformats.org/officeDocument/2006/relationships/slide" Target="/ppt/slides/slide7.xml" Id="rId9" /><Relationship Type="http://schemas.openxmlformats.org/officeDocument/2006/relationships/slide" Target="/ppt/slides/slide8.xml" Id="rId10" /><Relationship Type="http://schemas.openxmlformats.org/officeDocument/2006/relationships/slide" Target="/ppt/slides/slide9.xml" Id="rId11" /><Relationship Type="http://schemas.openxmlformats.org/officeDocument/2006/relationships/slide" Target="/ppt/slides/slide10.xml" Id="rId12" /><Relationship Type="http://schemas.openxmlformats.org/officeDocument/2006/relationships/slide" Target="/ppt/slides/slide11.xml" Id="rId13" /><Relationship Type="http://schemas.openxmlformats.org/officeDocument/2006/relationships/slide" Target="/ppt/slides/slide12.xml" Id="rId14" /><Relationship Type="http://schemas.openxmlformats.org/officeDocument/2006/relationships/slide" Target="/ppt/slides/slide13.xml" Id="rId15" /><Relationship Type="http://schemas.openxmlformats.org/officeDocument/2006/relationships/slide" Target="/ppt/slides/slide14.xml" Id="rId16" /><Relationship Type="http://schemas.openxmlformats.org/officeDocument/2006/relationships/slide" Target="/ppt/slides/slide15.xml" Id="rId17" /><Relationship Type="http://schemas.openxmlformats.org/officeDocument/2006/relationships/slide" Target="/ppt/slides/slide16.xml" Id="rId18" /><Relationship Type="http://schemas.openxmlformats.org/officeDocument/2006/relationships/slide" Target="/ppt/slides/slide17.xml" Id="rId19" /><Relationship Type="http://schemas.openxmlformats.org/officeDocument/2006/relationships/slide" Target="/ppt/slides/slide18.xml" Id="rId20" /><Relationship Type="http://schemas.openxmlformats.org/officeDocument/2006/relationships/slide" Target="/ppt/slides/slide19.xml" Id="rId21" /><Relationship Type="http://schemas.openxmlformats.org/officeDocument/2006/relationships/tableStyles" Target="/ppt/tableStyles.xml" Id="rId22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.png" Id="rId2" /><Relationship Type="http://schemas.openxmlformats.org/officeDocument/2006/relationships/image" Target="/ppt/media/image2.png" Id="rId3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3.png" Id="rId2" /></Relationships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3.png" Id="rId2" /></Relationships>
</file>

<file path=ppt/slideLayouts/_rels/slideLayout1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4.png" Id="rId2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3.png" Id="rId2" /></Relationships>
</file>

<file path=ppt/slideLayouts/_rels/slideLayout2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/Relationships>
</file>

<file path=ppt/slideLayouts/_rels/slideLayout2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5.png" Id="rId2" /></Relationships>
</file>

<file path=ppt/slideLayouts/_rels/slideLayout2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0.png" Id="rId2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4.png" Id="rId2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5.png" Id="rId2" /><Relationship Type="http://schemas.openxmlformats.org/officeDocument/2006/relationships/image" Target="/ppt/media/image6.png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7.png" Id="rId2" /><Relationship Type="http://schemas.openxmlformats.org/officeDocument/2006/relationships/image" Target="/ppt/media/image8.png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9.png" Id="rId2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12.png" Id="rId2" /><Relationship Type="http://schemas.openxmlformats.org/officeDocument/2006/relationships/image" Target="/ppt/media/image11.png" Id="rId3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/>
        </p:blipFill>
        <p:spPr>
          <a:xfrm>
            <a:off x="-510" y="0"/>
            <a:ext cx="7534656" cy="6858000"/>
          </a:xfrm>
          <a:prstGeom prst="rect">
            <a:avLst/>
          </a:prstGeom>
        </p:spPr>
      </p:pic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5" name="任意多边形: 形状 74"/>
          <p:cNvSpPr/>
          <p:nvPr/>
        </p:nvSpPr>
        <p:spPr>
          <a:xfrm flipV="1">
            <a:off x="660400" y="3829587"/>
            <a:ext cx="6489382" cy="193259"/>
          </a:xfrm>
          <a:custGeom>
            <a:rect l="l" t="t" r="r" b="b"/>
            <a:pathLst>
              <a:path w="6489382" h="193259">
                <a:moveTo>
                  <a:pt x="6489382" y="193259"/>
                </a:moveTo>
                <a:lnTo>
                  <a:pt x="517172" y="193259"/>
                </a:lnTo>
                <a:lnTo>
                  <a:pt x="234987" y="0"/>
                </a:lnTo>
                <a:cubicBezTo>
                  <a:pt x="235790" y="65213"/>
                  <a:pt x="231774" y="128046"/>
                  <a:pt x="232577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79" name="标题 47"/>
          <p:cNvSpPr/>
          <p:nvPr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lvl="0">
              <a:defRPr lang="zh-CN" sz="3600" spc="100">
                <a:latin typeface="方正大标宋简体"/>
                <a:ea typeface="方正大标宋简体"/>
              </a:defRPr>
            </a:lvl1pPr>
          </a:lstStyle>
          <a:p>
            <a:pPr marL="0" lvl="0"/>
            <a:r>
              <a:rPr lang="zh-CN"/>
              <a:t>请在此输入标题</a:t>
            </a:r>
            <a:br>
              <a:rPr lang="zh-CN"/>
            </a:br>
            <a:r>
              <a:rPr lang="zh-CN"/>
              <a:t>尽量回车保证标题为两行</a:t>
            </a:r>
          </a:p>
        </p:txBody>
      </p:sp>
      <p:sp>
        <p:nvSpPr>
          <p:cNvPr id="92" name="文本占位符 87"/>
          <p:cNvSpPr/>
          <p:nvPr>
            <p:ph type="body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lvl="0" indent="0">
              <a:buNone/>
              <a:defRPr lang="zh-CN" sz="12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/>
                <a:ea typeface="微软雅黑 Light"/>
              </a:defRPr>
            </a:lvl1pPr>
          </a:lstStyle>
          <a:p>
            <a:pPr marL="228600" lvl="0" indent="-228600"/>
            <a:r>
              <a:rPr lang="zh-CN"/>
              <a:t>请在此输入你的副标题</a:t>
            </a:r>
          </a:p>
        </p:txBody>
      </p:sp>
      <p:sp>
        <p:nvSpPr>
          <p:cNvPr id="38" name="文本占位符 53"/>
          <p:cNvSpPr/>
          <p:nvPr>
            <p:ph type="body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anchor="ctr" anchorCtr="0">
            <a:spAutoFit/>
          </a:bodyPr>
          <a:lstStyle>
            <a:lvl1pPr marL="0" lvl="0" indent="0">
              <a:lnSpc>
                <a:spcPct val="130000"/>
              </a:lnSpc>
              <a:buNone/>
              <a:defRPr lang="zh-CN" sz="1400" spc="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>
              <a:lnSpc>
                <a:spcPct val="130000"/>
              </a:lnSpc>
            </a:pPr>
            <a:r>
              <a:rPr lang="zh-CN"/>
              <a:t>指导教师： </a:t>
            </a:r>
            <a:r>
              <a:rPr lang="en-US"/>
              <a:t>XXX</a:t>
            </a:r>
            <a:r>
              <a:rPr lang="zh-CN"/>
              <a:t>答辩学生： 芃苇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442913" y="6420247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59" name="矩形 58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3" name="标题 37"/>
          <p:cNvSpPr/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多项团队介绍页版式</a:t>
            </a:r>
          </a:p>
        </p:txBody>
      </p:sp>
      <p:sp>
        <p:nvSpPr>
          <p:cNvPr id="69" name="图片占位符 68"/>
          <p:cNvSpPr/>
          <p:nvPr>
            <p:ph type="pic" idx="10"/>
          </p:nvPr>
        </p:nvSpPr>
        <p:spPr>
          <a:xfrm>
            <a:off x="1562470" y="1606744"/>
            <a:ext cx="1767682" cy="1767682"/>
          </a:xfrm>
          <a:custGeom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71" name="图片占位符 70"/>
          <p:cNvSpPr/>
          <p:nvPr>
            <p:ph type="pic" idx="11"/>
          </p:nvPr>
        </p:nvSpPr>
        <p:spPr>
          <a:xfrm>
            <a:off x="5212159" y="1606744"/>
            <a:ext cx="1767682" cy="1767682"/>
          </a:xfrm>
          <a:custGeom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75" name="图片占位符 74"/>
          <p:cNvSpPr/>
          <p:nvPr>
            <p:ph type="pic" idx="12"/>
          </p:nvPr>
        </p:nvSpPr>
        <p:spPr>
          <a:xfrm>
            <a:off x="8861848" y="1606744"/>
            <a:ext cx="1767682" cy="1767682"/>
          </a:xfrm>
          <a:custGeom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2" name="矩形 1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1" name="标题 37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65" name="图片占位符 64"/>
          <p:cNvSpPr/>
          <p:nvPr>
            <p:ph type="pic" idx="10"/>
          </p:nvPr>
        </p:nvSpPr>
        <p:spPr>
          <a:xfrm>
            <a:off x="1100685" y="1606744"/>
            <a:ext cx="1767682" cy="1767682"/>
          </a:xfrm>
          <a:custGeom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68" name="图片占位符 67"/>
          <p:cNvSpPr/>
          <p:nvPr>
            <p:ph type="pic" idx="11"/>
          </p:nvPr>
        </p:nvSpPr>
        <p:spPr>
          <a:xfrm>
            <a:off x="3839227" y="1606744"/>
            <a:ext cx="1767682" cy="1767682"/>
          </a:xfrm>
          <a:custGeom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70" name="图片占位符 69"/>
          <p:cNvSpPr/>
          <p:nvPr>
            <p:ph type="pic" idx="12"/>
          </p:nvPr>
        </p:nvSpPr>
        <p:spPr>
          <a:xfrm>
            <a:off x="6577769" y="1606744"/>
            <a:ext cx="1767682" cy="1767682"/>
          </a:xfrm>
          <a:custGeom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72" name="图片占位符 71"/>
          <p:cNvSpPr/>
          <p:nvPr>
            <p:ph type="pic" idx="13"/>
          </p:nvPr>
        </p:nvSpPr>
        <p:spPr>
          <a:xfrm>
            <a:off x="9316312" y="1606744"/>
            <a:ext cx="1767682" cy="1767682"/>
          </a:xfrm>
          <a:custGeom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442913" y="6420247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53" name="图片占位符 74"/>
          <p:cNvSpPr/>
          <p:nvPr>
            <p:ph type="pic" idx="10" hasCustomPrompt="1"/>
          </p:nvPr>
        </p:nvSpPr>
        <p:spPr>
          <a:xfrm>
            <a:off x="621060" y="2026957"/>
            <a:ext cx="5388854" cy="3579165"/>
          </a:xfrm>
          <a:custGeom>
            <a:rect l="l" t="t" r="r" b="b"/>
            <a:pathLst>
              <a:path w="5388854" h="3579165">
                <a:moveTo>
                  <a:pt x="0" y="0"/>
                </a:moveTo>
                <a:lnTo>
                  <a:pt x="5388854" y="0"/>
                </a:lnTo>
                <a:lnTo>
                  <a:pt x="5388854" y="3579165"/>
                </a:lnTo>
                <a:lnTo>
                  <a:pt x="0" y="3579165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sp>
        <p:nvSpPr>
          <p:cNvPr id="59" name="矩形 58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3" name="标题 37"/>
          <p:cNvSpPr/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这是单项图文页版式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442913" y="6420247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2" name="图片占位符 61"/>
          <p:cNvSpPr/>
          <p:nvPr>
            <p:ph type="pic" idx="10" hasCustomPrompt="1"/>
          </p:nvPr>
        </p:nvSpPr>
        <p:spPr>
          <a:xfrm>
            <a:off x="1091719" y="1370263"/>
            <a:ext cx="3282796" cy="4716212"/>
          </a:xfrm>
          <a:custGeom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sp>
        <p:nvSpPr>
          <p:cNvPr id="59" name="矩形 58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3" name="标题 37"/>
          <p:cNvSpPr/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这是个人介绍页版式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442913" y="6420247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53" name="图片占位符 74"/>
          <p:cNvSpPr/>
          <p:nvPr>
            <p:ph type="pic" idx="10" hasCustomPrompt="1"/>
          </p:nvPr>
        </p:nvSpPr>
        <p:spPr>
          <a:xfrm>
            <a:off x="7229236" y="1041145"/>
            <a:ext cx="3602353" cy="2392608"/>
          </a:xfrm>
          <a:custGeom>
            <a:rect l="l" t="t" r="r" b="b"/>
            <a:pathLst>
              <a:path w="3602353" h="2392608">
                <a:moveTo>
                  <a:pt x="0" y="0"/>
                </a:moveTo>
                <a:lnTo>
                  <a:pt x="3602353" y="0"/>
                </a:lnTo>
                <a:lnTo>
                  <a:pt x="3602353" y="2392608"/>
                </a:lnTo>
                <a:lnTo>
                  <a:pt x="0" y="239260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sp>
        <p:nvSpPr>
          <p:cNvPr id="59" name="矩形 58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3" name="标题 37"/>
          <p:cNvSpPr/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这是二项图文页版式</a:t>
            </a:r>
          </a:p>
        </p:txBody>
      </p:sp>
      <p:sp>
        <p:nvSpPr>
          <p:cNvPr id="61" name="图片占位符 74"/>
          <p:cNvSpPr/>
          <p:nvPr>
            <p:ph type="pic" idx="11" hasCustomPrompt="1"/>
          </p:nvPr>
        </p:nvSpPr>
        <p:spPr>
          <a:xfrm>
            <a:off x="7229236" y="3745319"/>
            <a:ext cx="3602353" cy="2392608"/>
          </a:xfrm>
          <a:custGeom>
            <a:rect l="l" t="t" r="r" b="b"/>
            <a:pathLst>
              <a:path w="3602353" h="2392608">
                <a:moveTo>
                  <a:pt x="0" y="0"/>
                </a:moveTo>
                <a:lnTo>
                  <a:pt x="3602353" y="0"/>
                </a:lnTo>
                <a:lnTo>
                  <a:pt x="3602353" y="2392608"/>
                </a:lnTo>
                <a:lnTo>
                  <a:pt x="0" y="239260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3" name="图片占位符 74"/>
          <p:cNvSpPr/>
          <p:nvPr>
            <p:ph type="pic" idx="10" hasCustomPrompt="1"/>
          </p:nvPr>
        </p:nvSpPr>
        <p:spPr>
          <a:xfrm>
            <a:off x="924311" y="1688948"/>
            <a:ext cx="3064250" cy="2035212"/>
          </a:xfrm>
          <a:custGeom>
            <a:rect l="l" t="t" r="r" b="b"/>
            <a:pathLst>
              <a:path w="3064250" h="2035212">
                <a:moveTo>
                  <a:pt x="0" y="0"/>
                </a:moveTo>
                <a:lnTo>
                  <a:pt x="3064250" y="0"/>
                </a:lnTo>
                <a:lnTo>
                  <a:pt x="3064250" y="2035212"/>
                </a:lnTo>
                <a:lnTo>
                  <a:pt x="0" y="2035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sp>
        <p:nvSpPr>
          <p:cNvPr id="59" name="图片占位符 80"/>
          <p:cNvSpPr/>
          <p:nvPr>
            <p:ph type="pic" idx="12" hasCustomPrompt="1"/>
          </p:nvPr>
        </p:nvSpPr>
        <p:spPr>
          <a:xfrm>
            <a:off x="4574801" y="1688948"/>
            <a:ext cx="3064250" cy="2035212"/>
          </a:xfrm>
          <a:custGeom>
            <a:rect l="l" t="t" r="r" b="b"/>
            <a:pathLst>
              <a:path w="3064250" h="2035212">
                <a:moveTo>
                  <a:pt x="0" y="0"/>
                </a:moveTo>
                <a:lnTo>
                  <a:pt x="3064250" y="0"/>
                </a:lnTo>
                <a:lnTo>
                  <a:pt x="3064250" y="2035212"/>
                </a:lnTo>
                <a:lnTo>
                  <a:pt x="0" y="2035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sp>
        <p:nvSpPr>
          <p:cNvPr id="63" name="图片占位符 82"/>
          <p:cNvSpPr/>
          <p:nvPr>
            <p:ph type="pic" idx="14" hasCustomPrompt="1"/>
          </p:nvPr>
        </p:nvSpPr>
        <p:spPr>
          <a:xfrm>
            <a:off x="8225291" y="1705726"/>
            <a:ext cx="3064250" cy="2035212"/>
          </a:xfrm>
          <a:custGeom>
            <a:rect l="l" t="t" r="r" b="b"/>
            <a:pathLst>
              <a:path w="3064250" h="2035212">
                <a:moveTo>
                  <a:pt x="0" y="0"/>
                </a:moveTo>
                <a:lnTo>
                  <a:pt x="3064250" y="0"/>
                </a:lnTo>
                <a:lnTo>
                  <a:pt x="3064250" y="2035212"/>
                </a:lnTo>
                <a:lnTo>
                  <a:pt x="0" y="2035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cxnSp>
        <p:nvCxnSpPr>
          <p:cNvPr id="67" name="直接连接符 6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77" name="标题 37"/>
          <p:cNvSpPr/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这是三项图文页版式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2" name="矩形 1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1" name="标题 37"/>
          <p:cNvSpPr/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这是四项图文页版式</a:t>
            </a:r>
          </a:p>
        </p:txBody>
      </p:sp>
      <p:sp>
        <p:nvSpPr>
          <p:cNvPr id="64" name="图片占位符 63"/>
          <p:cNvSpPr/>
          <p:nvPr>
            <p:ph type="pic" idx="10"/>
          </p:nvPr>
        </p:nvSpPr>
        <p:spPr>
          <a:xfrm>
            <a:off x="1189221" y="2887210"/>
            <a:ext cx="2306169" cy="2960070"/>
          </a:xfrm>
          <a:custGeom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66" name="图片占位符 65"/>
          <p:cNvSpPr/>
          <p:nvPr>
            <p:ph type="pic" idx="11"/>
          </p:nvPr>
        </p:nvSpPr>
        <p:spPr>
          <a:xfrm>
            <a:off x="3691685" y="2887210"/>
            <a:ext cx="2306169" cy="2960070"/>
          </a:xfrm>
          <a:custGeom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71" name="图片占位符 70"/>
          <p:cNvSpPr/>
          <p:nvPr>
            <p:ph type="pic" idx="13"/>
          </p:nvPr>
        </p:nvSpPr>
        <p:spPr>
          <a:xfrm>
            <a:off x="8696612" y="2887210"/>
            <a:ext cx="2306169" cy="2960070"/>
          </a:xfrm>
          <a:custGeom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69" name="图片占位符 68"/>
          <p:cNvSpPr/>
          <p:nvPr>
            <p:ph type="pic" idx="12"/>
          </p:nvPr>
        </p:nvSpPr>
        <p:spPr>
          <a:xfrm>
            <a:off x="5997851" y="2705100"/>
            <a:ext cx="2698760" cy="3263445"/>
          </a:xfrm>
          <a:custGeom>
            <a:rect l="l" t="t" r="r" b="b"/>
            <a:pathLst>
              <a:path w="2698760" h="3263445">
                <a:moveTo>
                  <a:pt x="0" y="0"/>
                </a:moveTo>
                <a:lnTo>
                  <a:pt x="2698760" y="0"/>
                </a:lnTo>
                <a:lnTo>
                  <a:pt x="2698760" y="3263445"/>
                </a:lnTo>
                <a:lnTo>
                  <a:pt x="0" y="326344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91" name="文本占位符 90"/>
          <p:cNvSpPr/>
          <p:nvPr>
            <p:ph type="body" idx="14" hasCustomPrompt="1"/>
          </p:nvPr>
        </p:nvSpPr>
        <p:spPr>
          <a:xfrm>
            <a:off x="1629544" y="5942256"/>
            <a:ext cx="1425184" cy="331664"/>
          </a:xfrm>
          <a:custGeom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/>
          <a:lstStyle>
            <a:lvl1pPr marL="0" lvl="0" indent="0" algn="ctr">
              <a:buNone/>
              <a:defRPr sz="180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关键词</a:t>
            </a:r>
          </a:p>
        </p:txBody>
      </p:sp>
      <p:sp>
        <p:nvSpPr>
          <p:cNvPr id="92" name="文本占位符 91"/>
          <p:cNvSpPr/>
          <p:nvPr>
            <p:ph type="body" idx="15" hasCustomPrompt="1"/>
          </p:nvPr>
        </p:nvSpPr>
        <p:spPr>
          <a:xfrm>
            <a:off x="4132177" y="5942256"/>
            <a:ext cx="1425184" cy="331664"/>
          </a:xfrm>
          <a:custGeom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/>
          <a:lstStyle>
            <a:lvl1pPr marL="0" lvl="0" indent="0" algn="ctr">
              <a:buNone/>
              <a:defRPr sz="180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关键词</a:t>
            </a:r>
          </a:p>
        </p:txBody>
      </p:sp>
      <p:sp>
        <p:nvSpPr>
          <p:cNvPr id="93" name="文本占位符 92"/>
          <p:cNvSpPr/>
          <p:nvPr>
            <p:ph type="body" idx="16" hasCustomPrompt="1"/>
          </p:nvPr>
        </p:nvSpPr>
        <p:spPr>
          <a:xfrm>
            <a:off x="9008118" y="5942256"/>
            <a:ext cx="1425184" cy="331664"/>
          </a:xfrm>
          <a:custGeom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/>
          <a:lstStyle>
            <a:lvl1pPr marL="0" lvl="0" indent="0" algn="ctr">
              <a:buNone/>
              <a:defRPr sz="180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关键词</a:t>
            </a:r>
          </a:p>
        </p:txBody>
      </p:sp>
      <p:sp>
        <p:nvSpPr>
          <p:cNvPr id="94" name="文本占位符 93"/>
          <p:cNvSpPr/>
          <p:nvPr>
            <p:ph type="body" idx="17" hasCustomPrompt="1"/>
          </p:nvPr>
        </p:nvSpPr>
        <p:spPr>
          <a:xfrm>
            <a:off x="6634638" y="6067555"/>
            <a:ext cx="1425184" cy="331664"/>
          </a:xfrm>
          <a:custGeom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/>
          <a:lstStyle>
            <a:lvl1pPr marL="0" lvl="0" indent="0" algn="ctr">
              <a:buNone/>
              <a:defRPr sz="180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关键词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/>
          <a:srcRect l="11477" t="28354" r="11477" b="28354"/>
          <a:stretch/>
        </p:blipFill>
        <p:spPr>
          <a:xfrm>
            <a:off x="-7716" y="674"/>
            <a:ext cx="12207432" cy="685732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  <a:miter/>
              </a:ln>
            </p:spPr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sp>
        <p:nvSpPr>
          <p:cNvPr id="21" name="文本占位符 20"/>
          <p:cNvSpPr/>
          <p:nvPr>
            <p:ph type="body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lvl="0" indent="0" algn="l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如果有需要</a:t>
            </a:r>
            <a:endParaRPr lang="en-US"/>
          </a:p>
          <a:p>
            <a:pPr lvl="0"/>
            <a:r>
              <a:rPr lang="zh-CN"/>
              <a:t>这里可以放一句名人名言。</a:t>
            </a:r>
            <a:endParaRPr 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2179772" y="4278616"/>
            <a:ext cx="7921293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miter/>
          </a:ln>
        </p:spPr>
      </p:cxnSp>
      <p:sp>
        <p:nvSpPr>
          <p:cNvPr id="6" name="文本占位符 5"/>
          <p:cNvSpPr/>
          <p:nvPr>
            <p:ph type="body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lv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By </a:t>
            </a:r>
            <a:r>
              <a:rPr lang="zh-CN"/>
              <a:t>作者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/>
        </p:nvPicPr>
        <p:blipFill rotWithShape="1">
          <a:blip r:embed="rId2"/>
          <a:srcRect l="11477" t="28354" r="11477" b="28354"/>
          <a:stretch/>
        </p:blipFill>
        <p:spPr>
          <a:xfrm>
            <a:off x="-7716" y="674"/>
            <a:ext cx="12207432" cy="6857326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37" name="组合 36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46" name="直接连接符 45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  <a:miter/>
              </a:ln>
            </p:spPr>
          </p:cxnSp>
        </p:grpSp>
        <p:grpSp>
          <p:nvGrpSpPr>
            <p:cNvPr id="38" name="组合 37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43" name="椭圆 42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algn="ctr"/>
                  <a:endParaRPr lang="zh-CN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44" name="直接连接符 43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  <a:prstDash val="solid"/>
                  <a:miter/>
                </a:ln>
              </p:spPr>
            </p:cxnSp>
          </p:grpSp>
          <p:grpSp>
            <p:nvGrpSpPr>
              <p:cNvPr id="40" name="组合 39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41" name="椭圆 40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algn="ctr"/>
                  <a:endParaRPr lang="zh-CN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42" name="直接连接符 41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  <a:prstDash val="solid"/>
                  <a:miter/>
                </a:ln>
              </p:spPr>
            </p:cxnSp>
          </p:grpSp>
        </p:grpSp>
      </p:grpSp>
      <p:grpSp>
        <p:nvGrpSpPr>
          <p:cNvPr id="47" name="组合 46"/>
          <p:cNvGrpSpPr/>
          <p:nvPr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48" name="组合 47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56" name="直接连接符 55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57" name="直接连接符 56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  <a:miter/>
              </a:ln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54" name="椭圆 5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algn="ctr"/>
                  <a:endParaRPr lang="zh-CN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  <a:prstDash val="solid"/>
                  <a:miter/>
                </a:ln>
              </p:spPr>
            </p:cxnSp>
          </p:grpSp>
          <p:grpSp>
            <p:nvGrpSpPr>
              <p:cNvPr id="51" name="组合 50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52" name="椭圆 51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algn="ctr"/>
                  <a:endParaRPr lang="zh-CN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53" name="直接连接符 52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  <a:prstDash val="solid"/>
                  <a:miter/>
                </a:ln>
              </p:spPr>
            </p:cxnSp>
          </p:grpSp>
        </p:grpSp>
      </p:grpSp>
      <p:sp>
        <p:nvSpPr>
          <p:cNvPr id="58" name="文本占位符 20"/>
          <p:cNvSpPr/>
          <p:nvPr>
            <p:ph type="body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lvl="0" indent="0" 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如果你需要用一句话来总结</a:t>
            </a:r>
            <a:endParaRPr lang="en-US"/>
          </a:p>
          <a:p>
            <a:pPr lvl="0"/>
            <a:r>
              <a:rPr lang="zh-CN"/>
              <a:t>你的观点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2" name="矩形 1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1" name="标题 37"/>
          <p:cNvSpPr/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时间轴母版样式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</p:grpSp>
      </p:grpSp>
      <p:grpSp>
        <p:nvGrpSpPr>
          <p:cNvPr id="131" name="组合 130"/>
          <p:cNvGrpSpPr/>
          <p:nvPr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1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2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3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4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5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6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7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8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9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10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11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12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1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/>
          <a:srcRect l="854" t="193" r="1466" b="131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4" name="任意多边形: 形状 83"/>
          <p:cNvSpPr/>
          <p:nvPr/>
        </p:nvSpPr>
        <p:spPr>
          <a:xfrm>
            <a:off x="0" y="3201986"/>
            <a:ext cx="12191999" cy="3656014"/>
          </a:xfrm>
          <a:custGeom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/>
          <a:lstStyle/>
          <a:p>
            <a:pPr lvl="0"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63" name="任意多边形: 形状 62"/>
          <p:cNvSpPr/>
          <p:nvPr/>
        </p:nvSpPr>
        <p:spPr>
          <a:xfrm>
            <a:off x="0" y="2989267"/>
            <a:ext cx="12191999" cy="741497"/>
          </a:xfrm>
          <a:custGeom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8" name="标题 47"/>
          <p:cNvSpPr/>
          <p:nvPr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lvl="0" algn="ctr">
              <a:lnSpc>
                <a:spcPct val="100000"/>
              </a:lnSpc>
              <a:defRPr lang="zh-CN" sz="4400" spc="100">
                <a:solidFill>
                  <a:schemeClr val="accent1"/>
                </a:solidFill>
                <a:latin typeface="方正大标宋简体"/>
                <a:ea typeface="方正大标宋简体"/>
              </a:defRPr>
            </a:lvl1pPr>
          </a:lstStyle>
          <a:p>
            <a:pPr marL="0" lvl="0"/>
            <a:r>
              <a:rPr lang="zh-CN"/>
              <a:t>西南交通大学特色主题模板</a:t>
            </a:r>
          </a:p>
        </p:txBody>
      </p:sp>
      <p:sp>
        <p:nvSpPr>
          <p:cNvPr id="38" name="文本占位符 53"/>
          <p:cNvSpPr/>
          <p:nvPr>
            <p:ph type="body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anchor="ctr" anchorCtr="0">
            <a:spAutoFit/>
          </a:bodyPr>
          <a:lstStyle>
            <a:lvl1pPr marL="0" lvl="0" indent="0" algn="ctr">
              <a:lnSpc>
                <a:spcPct val="130000"/>
              </a:lnSpc>
              <a:buNone/>
              <a:defRPr lang="zh-CN" sz="1400" spc="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>
              <a:lnSpc>
                <a:spcPct val="130000"/>
              </a:lnSpc>
            </a:pPr>
            <a:r>
              <a:rPr lang="zh-CN"/>
              <a:t>指导教师： </a:t>
            </a:r>
            <a:r>
              <a:rPr lang="en-US"/>
              <a:t>XXX</a:t>
            </a:r>
            <a:r>
              <a:rPr lang="zh-CN"/>
              <a:t>答辩学生： 芃苇</a:t>
            </a:r>
          </a:p>
        </p:txBody>
      </p:sp>
      <p:sp>
        <p:nvSpPr>
          <p:cNvPr id="125" name="文本占位符 53"/>
          <p:cNvSpPr/>
          <p:nvPr>
            <p:ph type="body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anchor="ctr" anchorCtr="0">
            <a:spAutoFit/>
          </a:bodyPr>
          <a:lstStyle>
            <a:lvl1pPr marL="0" lvl="0" indent="0" algn="ctr">
              <a:lnSpc>
                <a:spcPct val="100000"/>
              </a:lnSpc>
              <a:buNone/>
              <a:defRPr lang="zh-CN" sz="18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>
              <a:lnSpc>
                <a:spcPct val="130000"/>
              </a:lnSpc>
            </a:pPr>
            <a:r>
              <a:rPr lang="en-US"/>
              <a:t>Southwest </a:t>
            </a:r>
            <a:r>
              <a:rPr lang="en-US"/>
              <a:t>Jiaotong</a:t>
            </a:r>
            <a:r>
              <a:rPr lang="en-US"/>
              <a:t> University PowerPoint Template</a:t>
            </a:r>
            <a:endParaRPr lang="zh-CN"/>
          </a:p>
        </p:txBody>
      </p:sp>
      <p:cxnSp>
        <p:nvCxnSpPr>
          <p:cNvPr id="18" name="直接连接符 17"/>
          <p:cNvCxnSpPr/>
          <p:nvPr/>
        </p:nvCxnSpPr>
        <p:spPr>
          <a:xfrm>
            <a:off x="2108522" y="5295418"/>
            <a:ext cx="797495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8" name="文本占位符 6"/>
          <p:cNvSpPr/>
          <p:nvPr>
            <p:ph type="body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/>
          <a:lstStyle>
            <a:lvl1pPr marL="514350" lvl="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Arial Black"/>
              <a:buAutoNum type="arabicPeriod"/>
              <a:defRPr sz="3200" spc="100" baseline="0">
                <a:solidFill>
                  <a:schemeClr val="accent1"/>
                </a:solidFill>
                <a:latin typeface="方正大标宋简体"/>
                <a:ea typeface="方正大标宋简体"/>
              </a:defRPr>
            </a:lvl1pPr>
            <a:lvl2pPr marL="457200" lvl="1" indent="0">
              <a:buNone/>
            </a:lvl2pPr>
            <a:lvl3pPr marL="914400" lvl="2" indent="0">
              <a:buNone/>
            </a:lvl3pPr>
            <a:lvl4pPr marL="1371600" lvl="3" indent="0">
              <a:buNone/>
            </a:lvl4pPr>
            <a:lvl5pPr marL="1828800" lvl="4" indent="0">
              <a:buNone/>
            </a:lvl5pPr>
          </a:lstStyle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</p:txBody>
      </p:sp>
      <p:pic>
        <p:nvPicPr>
          <p:cNvPr id="2" name="图片 1"/>
          <p:cNvPicPr/>
          <p:nvPr/>
        </p:nvPicPr>
        <p:blipFill>
          <a:blip r:embed="rId3"/>
          <a:stretch/>
        </p:blipFill>
        <p:spPr>
          <a:xfrm>
            <a:off x="-3046" y="-92597"/>
            <a:ext cx="3949581" cy="6962172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67" name="等腰三角形 66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 w="127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  <a:prstDash val="solid"/>
              <a:miter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/>
          <a:srcRect t="831" b="6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-5112" y="0"/>
            <a:ext cx="3956304" cy="6858000"/>
          </a:xfrm>
          <a:prstGeom prst="rect">
            <a:avLst/>
          </a:prstGeom>
        </p:spPr>
      </p:pic>
      <p:sp>
        <p:nvSpPr>
          <p:cNvPr id="81" name="文本占位符 6"/>
          <p:cNvSpPr/>
          <p:nvPr>
            <p:ph type="body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/>
          <a:lstStyle>
            <a:lvl1pPr marL="514350" lvl="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Arial Black"/>
              <a:buAutoNum type="arabicPeriod"/>
              <a:defRPr sz="3200" spc="100" baseline="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  <a:lvl2pPr marL="457200" lvl="1" indent="0">
              <a:buNone/>
            </a:lvl2pPr>
            <a:lvl3pPr marL="914400" lvl="2" indent="0">
              <a:buNone/>
            </a:lvl3pPr>
            <a:lvl4pPr marL="1371600" lvl="3" indent="0">
              <a:buNone/>
            </a:lvl4pPr>
            <a:lvl5pPr marL="1828800" lvl="4" indent="0">
              <a:buNone/>
            </a:lvl5pPr>
          </a:lstStyle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grpSp>
        <p:nvGrpSpPr>
          <p:cNvPr id="21" name="组合 20"/>
          <p:cNvGrpSpPr/>
          <p:nvPr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 w="127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  <a:prstDash val="solid"/>
              <a:miter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2"/>
          <a:srcRect t="1168"/>
          <a:stretch/>
        </p:blipFill>
        <p:spPr>
          <a:xfrm>
            <a:off x="0" y="0"/>
            <a:ext cx="12192000" cy="6854574"/>
          </a:xfrm>
          <a:prstGeom prst="rect">
            <a:avLst/>
          </a:prstGeom>
        </p:spPr>
      </p:pic>
      <p:sp>
        <p:nvSpPr>
          <p:cNvPr id="120" name="矩形 119"/>
          <p:cNvSpPr/>
          <p:nvPr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8553365" y="3958736"/>
            <a:ext cx="1585998" cy="1012697"/>
          </a:xfrm>
          <a:custGeom>
            <a:rect l="l" t="t" r="r" b="b"/>
            <a:pathLst>
              <a:path w="1585998" h="1012697">
                <a:moveTo>
                  <a:pt x="0" y="1012697"/>
                </a:moveTo>
                <a:cubicBezTo>
                  <a:pt x="264333" y="675132"/>
                  <a:pt x="-512031" y="406390"/>
                  <a:pt x="792999" y="0"/>
                </a:cubicBezTo>
                <a:cubicBezTo>
                  <a:pt x="2079445" y="378860"/>
                  <a:pt x="1321665" y="675132"/>
                  <a:pt x="1585998" y="1012697"/>
                </a:cubicBezTo>
                <a:lnTo>
                  <a:pt x="0" y="1012697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2" name="文本占位符 11"/>
          <p:cNvSpPr/>
          <p:nvPr>
            <p:ph type="body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19900">
                <a:solidFill>
                  <a:schemeClr val="accent1">
                    <a:alpha val="40000"/>
                    <a:lumMod val="75000"/>
                  </a:schemeClr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壹</a:t>
            </a:r>
          </a:p>
        </p:txBody>
      </p:sp>
      <p:sp>
        <p:nvSpPr>
          <p:cNvPr id="16" name="文本占位符 15"/>
          <p:cNvSpPr/>
          <p:nvPr>
            <p:ph type="body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 spc="10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第几部分 </a:t>
            </a:r>
            <a:r>
              <a:rPr lang="zh-CN" sz="2800" b="0" i="0" u="none" strike="noStrike" kern="1200" spc="100" baseline="0">
                <a:latin typeface="方正大标宋简体"/>
                <a:ea typeface="方正大标宋简体"/>
              </a:rPr>
              <a:t></a:t>
            </a:r>
            <a:endParaRPr lang="zh-CN"/>
          </a:p>
        </p:txBody>
      </p:sp>
      <p:sp>
        <p:nvSpPr>
          <p:cNvPr id="122" name="文本占位符 15"/>
          <p:cNvSpPr/>
          <p:nvPr>
            <p:ph type="body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4400" spc="100" baseline="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请在此处添加你的标题</a:t>
            </a:r>
          </a:p>
        </p:txBody>
      </p:sp>
      <p:sp>
        <p:nvSpPr>
          <p:cNvPr id="123" name="文本占位符 15"/>
          <p:cNvSpPr/>
          <p:nvPr>
            <p:ph type="body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lvl="0" indent="-285750">
              <a:lnSpc>
                <a:spcPct val="120000"/>
              </a:lnSpc>
              <a:buFont typeface="Arial" charset="0"/>
              <a:buChar char="•"/>
              <a:defRPr sz="1400" spc="100" baseline="0">
                <a:solidFill>
                  <a:schemeClr val="bg1"/>
                </a:solidFill>
                <a:latin typeface="微软雅黑 Light"/>
                <a:ea typeface="微软雅黑 Light"/>
              </a:defRPr>
            </a:lvl1pPr>
          </a:lstStyle>
          <a:p>
            <a:pPr lvl="0"/>
            <a:r>
              <a:rPr lang="zh-CN"/>
              <a:t>这里可以写一点点文字，介绍此章节主要内容</a:t>
            </a:r>
            <a:endParaRPr lang="en-US"/>
          </a:p>
          <a:p>
            <a:pPr lvl="0"/>
            <a:r>
              <a:rPr lang="zh-CN"/>
              <a:t>国外现状</a:t>
            </a:r>
            <a:endParaRPr lang="en-US"/>
          </a:p>
          <a:p>
            <a:pPr lvl="0"/>
            <a:r>
              <a:rPr lang="zh-CN"/>
              <a:t>国内现状</a:t>
            </a:r>
            <a:endParaRPr lang="en-US"/>
          </a:p>
          <a:p>
            <a:pPr lvl="0"/>
            <a:r>
              <a:rPr lang="en-US"/>
              <a:t>…</a:t>
            </a:r>
          </a:p>
          <a:p>
            <a:pPr lvl="0"/>
            <a:endParaRPr lang="zh-CN"/>
          </a:p>
        </p:txBody>
      </p:sp>
      <p:sp>
        <p:nvSpPr>
          <p:cNvPr id="2" name="矩形 1"/>
          <p:cNvSpPr/>
          <p:nvPr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lvl="0"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2" name="矩形 1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1" name="标题 37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/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/>
          </p:nvSpPr>
          <p:spPr>
            <a:xfrm>
              <a:off x="0" y="118205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0" y="118204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238840" y="356903"/>
              <a:ext cx="58818" cy="221903"/>
            </a:xfrm>
            <a:custGeom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34" name="矩形 33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37" name="文本框 36"/>
          <p:cNvSpPr txBox="1"/>
          <p:nvPr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sz="1100" spc="10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442913" y="6420247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59" name="矩形 58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3" name="标题 37"/>
          <p:cNvSpPr/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这是个人介绍页版式</a:t>
            </a:r>
          </a:p>
        </p:txBody>
      </p:sp>
      <p:sp>
        <p:nvSpPr>
          <p:cNvPr id="65" name="图片占位符 64"/>
          <p:cNvSpPr/>
          <p:nvPr>
            <p:ph type="pic" idx="13"/>
          </p:nvPr>
        </p:nvSpPr>
        <p:spPr>
          <a:xfrm>
            <a:off x="1316579" y="2085390"/>
            <a:ext cx="1792708" cy="1792708"/>
          </a:xfrm>
          <a:custGeom>
            <a:rect l="l" t="t" r="r" b="b"/>
            <a:pathLst>
              <a:path w="1792708" h="1792708">
                <a:moveTo>
                  <a:pt x="896354" y="0"/>
                </a:moveTo>
                <a:cubicBezTo>
                  <a:pt x="1391397" y="0"/>
                  <a:pt x="1792708" y="401311"/>
                  <a:pt x="1792708" y="896354"/>
                </a:cubicBezTo>
                <a:cubicBezTo>
                  <a:pt x="1792708" y="1391397"/>
                  <a:pt x="1391397" y="1792708"/>
                  <a:pt x="896354" y="1792708"/>
                </a:cubicBezTo>
                <a:cubicBezTo>
                  <a:pt x="401311" y="1792708"/>
                  <a:pt x="0" y="1391397"/>
                  <a:pt x="0" y="896354"/>
                </a:cubicBezTo>
                <a:cubicBezTo>
                  <a:pt x="0" y="401311"/>
                  <a:pt x="401311" y="0"/>
                  <a:pt x="89635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lang="zh-CN"/>
            </a:lvl1pPr>
          </a:lstStyle>
          <a:p>
            <a:pPr lvl="0"/>
            <a:endParaRPr lang="zh-CN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13.xml" Id="rId13" /><Relationship Type="http://schemas.openxmlformats.org/officeDocument/2006/relationships/slideLayout" Target="/ppt/slideLayouts/slideLayout14.xml" Id="rId14" /><Relationship Type="http://schemas.openxmlformats.org/officeDocument/2006/relationships/slideLayout" Target="/ppt/slideLayouts/slideLayout15.xml" Id="rId15" /><Relationship Type="http://schemas.openxmlformats.org/officeDocument/2006/relationships/slideLayout" Target="/ppt/slideLayouts/slideLayout16.xml" Id="rId16" /><Relationship Type="http://schemas.openxmlformats.org/officeDocument/2006/relationships/slideLayout" Target="/ppt/slideLayouts/slideLayout17.xml" Id="rId17" /><Relationship Type="http://schemas.openxmlformats.org/officeDocument/2006/relationships/slideLayout" Target="/ppt/slideLayouts/slideLayout18.xml" Id="rId18" /><Relationship Type="http://schemas.openxmlformats.org/officeDocument/2006/relationships/slideLayout" Target="/ppt/slideLayouts/slideLayout19.xml" Id="rId19" /><Relationship Type="http://schemas.openxmlformats.org/officeDocument/2006/relationships/slideLayout" Target="/ppt/slideLayouts/slideLayout20.xml" Id="rId20" /><Relationship Type="http://schemas.openxmlformats.org/officeDocument/2006/relationships/slideLayout" Target="/ppt/slideLayouts/slideLayout21.xml" Id="rId21" /><Relationship Type="http://schemas.openxmlformats.org/officeDocument/2006/relationships/slideLayout" Target="/ppt/slideLayouts/slideLayout22.xml" Id="rId22" /><Relationship Type="http://schemas.openxmlformats.org/officeDocument/2006/relationships/theme" Target="/ppt/slideMasters/theme/theme1.xml" Id="rId2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/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lang="en-US" sz="900" spc="100">
              <a:solidFill>
                <a:schemeClr val="bg1"/>
              </a:solidFill>
            </a:endParaRPr>
          </a:p>
          <a:p>
            <a:pPr algn="ctr"/>
            <a:r>
              <a:rPr lang="en-US" sz="900" spc="100">
                <a:solidFill>
                  <a:schemeClr val="bg1"/>
                </a:solidFill>
              </a:rPr>
              <a:t>Copyright © 2018 </a:t>
            </a:r>
            <a:r>
              <a:rPr lang="zh-CN" sz="900" spc="100">
                <a:solidFill>
                  <a:schemeClr val="bg1"/>
                </a:solidFill>
              </a:rPr>
              <a:t>芃苇</a:t>
            </a:r>
            <a:r>
              <a:rPr lang="en-US" sz="900" spc="100">
                <a:solidFill>
                  <a:schemeClr val="bg1"/>
                </a:solidFill>
              </a:rPr>
              <a:t>_PengV. All Rights Reserved. </a:t>
            </a:r>
          </a:p>
        </p:txBody>
      </p:sp>
      <p:sp>
        <p:nvSpPr>
          <p:cNvPr id="2" name="矩形 1"/>
          <p:cNvSpPr/>
          <p:nvPr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/>
          <a:ea typeface="方正大标宋简体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/>
          <a:ea typeface="微软雅黑 Light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/>
          <a:ea typeface="微软雅黑 Light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/>
          <a:ea typeface="微软雅黑 Light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 Light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 Light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 Light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 Light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 Light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 Light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 Light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 Light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 Light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16.png" Id="rId2" /><Relationship Type="http://schemas.openxmlformats.org/officeDocument/2006/relationships/image" Target="/ppt/media/image17.png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26.png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27.png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28.png" Id="rId2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29.png" Id="rId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30.png" Id="rId2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31.png" Id="rId2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32.png" Id="rId2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18.png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19.png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20.png" Id="rId2" /><Relationship Type="http://schemas.openxmlformats.org/officeDocument/2006/relationships/image" Target="/ppt/media/image21.png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22.pn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23.png" Id="rId2" /><Relationship Type="http://schemas.openxmlformats.org/officeDocument/2006/relationships/image" Target="/ppt/media/image24.png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image" Target="/ppt/media/image25.png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 rot="0" flipH="0" flipV="0">
            <a:off x="630418" y="2724197"/>
            <a:ext cx="6650309" cy="701731"/>
          </a:xfrm>
        </p:spPr>
        <p:txBody>
          <a:bodyPr/>
          <a:lstStyle/>
          <a:p>
            <a:pPr algn="ctr"/>
            <a:r>
              <a:rPr lang="zh-CN"/>
              <a:t>基于B/S模式的文件数字签名管理器的设计与实现</a:t>
            </a:r>
          </a:p>
        </p:txBody>
      </p:sp>
      <p:sp>
        <p:nvSpPr>
          <p:cNvPr id="86" name="文本占位符 85"/>
          <p:cNvSpPr/>
          <p:nvPr>
            <p:ph type="body" idx="13"/>
          </p:nvPr>
        </p:nvSpPr>
        <p:spPr>
          <a:xfrm>
            <a:off x="654709" y="2458945"/>
            <a:ext cx="5154585" cy="258532"/>
          </a:xfrm>
        </p:spPr>
        <p:txBody>
          <a:bodyPr/>
          <a:lstStyle/>
          <a:p>
            <a:pPr/>
            <a:r>
              <a:rPr lang="en-US">
                <a:latin typeface="微软雅黑"/>
                <a:ea typeface="微软雅黑"/>
              </a:rPr>
              <a:t>2020武汉</a:t>
            </a:r>
            <a:r>
              <a:rPr lang="zh-CN">
                <a:latin typeface="微软雅黑"/>
                <a:ea typeface="微软雅黑"/>
              </a:rPr>
              <a:t>大学</a:t>
            </a:r>
            <a:r>
              <a:rPr lang="zh-CN">
                <a:latin typeface="微软雅黑"/>
                <a:ea typeface="微软雅黑"/>
              </a:rPr>
              <a:t>本科</a:t>
            </a:r>
            <a:r>
              <a:rPr lang="zh-CN">
                <a:latin typeface="微软雅黑"/>
                <a:ea typeface="微软雅黑"/>
              </a:rPr>
              <a:t>毕业答辩</a:t>
            </a:r>
            <a:endParaRPr lang="ea"/>
          </a:p>
        </p:txBody>
      </p:sp>
      <p:sp>
        <p:nvSpPr>
          <p:cNvPr id="88" name="文本占位符 87"/>
          <p:cNvSpPr/>
          <p:nvPr>
            <p:ph type="body" idx="16"/>
          </p:nvPr>
        </p:nvSpPr>
        <p:spPr/>
        <p:txBody>
          <a:bodyPr anchor="ctr" anchorCtr="0"/>
          <a:lstStyle/>
          <a:p>
            <a:pPr/>
            <a:r>
              <a:rPr lang="zh-CN">
                <a:latin typeface="微软雅黑"/>
                <a:ea typeface="微软雅黑"/>
              </a:rPr>
              <a:t>指导教师：徐武平     </a:t>
            </a:r>
            <a:r>
              <a:rPr lang="zh-CN">
                <a:latin typeface="微软雅黑"/>
                <a:ea typeface="微软雅黑"/>
              </a:rPr>
              <a:t>答辩学生：了然</a:t>
            </a:r>
          </a:p>
        </p:txBody>
      </p:sp>
      <p:pic>
        <p:nvPicPr>
          <p:cNvPr id="89" name=""/>
          <p:cNvPicPr/>
          <p:nvPr/>
        </p:nvPicPr>
        <p:blipFill>
          <a:blip r:embed="rId3"/>
          <a:stretch/>
        </p:blipFill>
        <p:spPr>
          <a:xfrm rot="0" flipH="0" flipV="0">
            <a:off x="630418" y="369694"/>
            <a:ext cx="1775567" cy="1622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后端</a:t>
            </a:r>
            <a:r>
              <a:rPr lang="zh-CN">
                <a:latin typeface="微软雅黑"/>
                <a:ea typeface="微软雅黑"/>
              </a:rPr>
              <a:t>设计与实现</a:t>
            </a:r>
          </a:p>
        </p:txBody>
      </p:sp>
      <p:pic>
        <p:nvPicPr>
          <p:cNvPr id="73" name=""/>
          <p:cNvPicPr/>
          <p:nvPr/>
        </p:nvPicPr>
        <p:blipFill>
          <a:blip r:embed="rId2"/>
          <a:stretch/>
        </p:blipFill>
        <p:spPr>
          <a:xfrm rot="0" flipH="0" flipV="0">
            <a:off x="3289097" y="660977"/>
            <a:ext cx="5461434" cy="58294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后端</a:t>
            </a:r>
            <a:r>
              <a:rPr lang="zh-CN">
                <a:latin typeface="微软雅黑"/>
                <a:ea typeface="微软雅黑"/>
              </a:rPr>
              <a:t>设计与实现</a:t>
            </a:r>
          </a:p>
        </p:txBody>
      </p:sp>
      <p:pic>
        <p:nvPicPr>
          <p:cNvPr id="73" name=""/>
          <p:cNvPicPr/>
          <p:nvPr/>
        </p:nvPicPr>
        <p:blipFill>
          <a:blip r:embed="rId2"/>
          <a:stretch/>
        </p:blipFill>
        <p:spPr>
          <a:xfrm rot="0" flipH="0" flipV="0">
            <a:off x="2094576" y="1051644"/>
            <a:ext cx="8002848" cy="51218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安全性分析 - </a:t>
            </a:r>
            <a:r>
              <a:rPr lang="zh-CN"/>
              <a:t>生成安全的前端页面</a:t>
            </a:r>
          </a:p>
        </p:txBody>
      </p:sp>
      <p:pic>
        <p:nvPicPr>
          <p:cNvPr id="73" name=""/>
          <p:cNvPicPr/>
          <p:nvPr/>
        </p:nvPicPr>
        <p:blipFill>
          <a:blip r:embed="rId2"/>
          <a:stretch/>
        </p:blipFill>
        <p:spPr>
          <a:xfrm rot="0" flipH="0" flipV="0">
            <a:off x="1609919" y="1516866"/>
            <a:ext cx="8832721" cy="41257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安全性分析 - 校验用户输入</a:t>
            </a:r>
          </a:p>
        </p:txBody>
      </p:sp>
      <p:sp>
        <p:nvSpPr>
          <p:cNvPr id="73" name=""/>
          <p:cNvSpPr txBox="1"/>
          <p:nvPr/>
        </p:nvSpPr>
        <p:spPr>
          <a:xfrm rot="0" flipH="0" flipV="0">
            <a:off x="1130615" y="1469486"/>
            <a:ext cx="7038758" cy="3575390"/>
          </a:xfrm>
          <a:prstGeom prst="rect">
            <a:avLst/>
          </a:prstGeom>
          <a:ln w="6350">
            <a:prstDash val="solid"/>
          </a:ln>
        </p:spPr>
        <p:txBody>
          <a:bodyPr/>
          <a:lstStyle/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r>
              <a:rPr lang="zh-CN" sz="3200"/>
              <a:t>校验用户名</a:t>
            </a:r>
          </a:p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r>
              <a:rPr lang="zh-CN" sz="3200"/>
              <a:t>校验密码</a:t>
            </a:r>
          </a:p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r>
              <a:rPr lang="zh-CN" sz="3200"/>
              <a:t>校验电子邮箱地址</a:t>
            </a:r>
          </a:p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r>
              <a:rPr lang="zh-CN" sz="3200"/>
              <a:t>校验上传的文件（文件名、后缀）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安全性分析 - Session</a:t>
            </a:r>
          </a:p>
        </p:txBody>
      </p:sp>
      <p:sp>
        <p:nvSpPr>
          <p:cNvPr id="73" name=""/>
          <p:cNvSpPr txBox="1"/>
          <p:nvPr/>
        </p:nvSpPr>
        <p:spPr>
          <a:xfrm rot="0" flipH="0" flipV="0">
            <a:off x="1130615" y="1469486"/>
            <a:ext cx="10068447" cy="4297952"/>
          </a:xfrm>
          <a:prstGeom prst="rect">
            <a:avLst/>
          </a:prstGeom>
          <a:ln w="6350">
            <a:prstDash val="solid"/>
          </a:ln>
        </p:spPr>
        <p:txBody>
          <a:bodyPr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000">
                <a:latin typeface="FandolSong-Regular-Identity-H"/>
                <a:ea typeface="FandolSong-Regular-Identity-H"/>
              </a:rPr>
              <a:t>我们为用户生成的 </a:t>
            </a:r>
            <a:r>
              <a:rPr lang="zh-CN" sz="2000">
                <a:latin typeface="TimesNewRomanPSMT"/>
                <a:ea typeface="TimesNewRomanPSMT"/>
              </a:rPr>
              <a:t>Cookie </a:t>
            </a:r>
            <a:r>
              <a:rPr lang="zh-CN" sz="2000">
                <a:latin typeface="FandolSong-Regular-Identity-H"/>
                <a:ea typeface="FandolSong-Regular-Identity-H"/>
              </a:rPr>
              <a:t>是长达 </a:t>
            </a:r>
            <a:r>
              <a:rPr lang="zh-CN" sz="2000">
                <a:latin typeface="TimesNewRomanPSMT"/>
                <a:ea typeface="TimesNewRomanPSMT"/>
              </a:rPr>
              <a:t>16 </a:t>
            </a:r>
            <a:r>
              <a:rPr lang="zh-CN" sz="2000">
                <a:latin typeface="FandolSong-Regular-Identity-H"/>
                <a:ea typeface="FandolSong-Regular-Identity-H"/>
              </a:rPr>
              <a:t>字节的随机数。</a:t>
            </a:r>
            <a:r>
              <a:rPr lang="zh-CN" sz="2000">
                <a:latin typeface="TimesNewRomanPSMT"/>
                <a:ea typeface="TimesNewRomanPSMT"/>
              </a:rPr>
              <a:t>16 </a:t>
            </a:r>
            <a:r>
              <a:rPr lang="zh-CN" sz="2000">
                <a:latin typeface="FandolSong-Regular-Identity-H"/>
                <a:ea typeface="FandolSong-Regular-Identity-H"/>
              </a:rPr>
              <a:t>个字节总共会包含</a:t>
            </a:r>
            <a:r>
              <a:rPr lang="zh-CN" sz="2000">
                <a:latin typeface="TimesNewRomanPSMT"/>
                <a:ea typeface="TimesNewRomanPSMT"/>
              </a:rPr>
              <a:t>128 </a:t>
            </a:r>
            <a:r>
              <a:rPr lang="zh-CN" sz="2000">
                <a:latin typeface="FandolSong-Regular-Identity-H"/>
                <a:ea typeface="FandolSong-Regular-Identity-H"/>
              </a:rPr>
              <a:t>个比特，即一共会有 </a:t>
            </a:r>
            <a:r>
              <a:rPr lang="zh-CN" sz="2000">
                <a:latin typeface="CMR12"/>
                <a:ea typeface="CMR12"/>
              </a:rPr>
              <a:t>2^</a:t>
            </a:r>
            <a:r>
              <a:rPr lang="zh-CN" sz="2000">
                <a:latin typeface="CMR8"/>
                <a:ea typeface="CMR8"/>
              </a:rPr>
              <a:t>128 </a:t>
            </a:r>
            <a:r>
              <a:rPr lang="zh-CN" sz="2000">
                <a:latin typeface="FandolSong-Regular-Identity-H"/>
                <a:ea typeface="FandolSong-Regular-Identity-H"/>
              </a:rPr>
              <a:t>种可能的排列组合。这个取值空间是如此之大，基本上可以近似于认为我们的 </a:t>
            </a:r>
            <a:r>
              <a:rPr lang="zh-CN" sz="2000">
                <a:latin typeface="TimesNewRomanPSMT"/>
                <a:ea typeface="TimesNewRomanPSMT"/>
              </a:rPr>
              <a:t>Session </a:t>
            </a:r>
            <a:r>
              <a:rPr lang="zh-CN" sz="2000">
                <a:latin typeface="FandolSong-Regular-Identity-H"/>
                <a:ea typeface="FandolSong-Regular-Identity-H"/>
              </a:rPr>
              <a:t>是永远不会重复的，没有重用的风险。同时</a:t>
            </a:r>
            <a:r>
              <a:rPr lang="zh-CN" sz="2000">
                <a:latin typeface="TimesNewRomanPSMT"/>
                <a:ea typeface="TimesNewRomanPSMT"/>
              </a:rPr>
              <a:t>Session </a:t>
            </a:r>
            <a:r>
              <a:rPr lang="zh-CN" sz="2000">
                <a:latin typeface="FandolSong-Regular-Identity-H"/>
                <a:ea typeface="FandolSong-Regular-Identity-H"/>
              </a:rPr>
              <a:t>会有有效时间的限制，如果用户在 </a:t>
            </a:r>
            <a:r>
              <a:rPr lang="zh-CN" sz="2000">
                <a:latin typeface="TimesNewRomanPSMT"/>
                <a:ea typeface="TimesNewRomanPSMT"/>
              </a:rPr>
              <a:t>30 </a:t>
            </a:r>
            <a:r>
              <a:rPr lang="zh-CN" sz="2000">
                <a:latin typeface="FandolSong-Regular-Identity-H"/>
                <a:ea typeface="FandolSong-Regular-Identity-H"/>
              </a:rPr>
              <a:t>分钟内没有进行任何操作的话，用户的 </a:t>
            </a:r>
            <a:r>
              <a:rPr lang="zh-CN" sz="2000">
                <a:latin typeface="TimesNewRomanPSMT"/>
                <a:ea typeface="TimesNewRomanPSMT"/>
              </a:rPr>
              <a:t>Session </a:t>
            </a:r>
            <a:r>
              <a:rPr lang="zh-CN" sz="2000">
                <a:latin typeface="FandolSong-Regular-Identity-H"/>
                <a:ea typeface="FandolSong-Regular-Identity-H"/>
              </a:rPr>
              <a:t>将会过期，需要重新登录。
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安全性分析 - 密码存储</a:t>
            </a:r>
          </a:p>
        </p:txBody>
      </p:sp>
      <p:sp>
        <p:nvSpPr>
          <p:cNvPr id="73" name=""/>
          <p:cNvSpPr txBox="1"/>
          <p:nvPr/>
        </p:nvSpPr>
        <p:spPr>
          <a:xfrm rot="0" flipH="0" flipV="0">
            <a:off x="1130615" y="1469486"/>
            <a:ext cx="7038758" cy="3575390"/>
          </a:xfrm>
          <a:prstGeom prst="rect">
            <a:avLst/>
          </a:prstGeom>
          <a:ln w="6350">
            <a:prstDash val="solid"/>
          </a:ln>
        </p:spPr>
        <p:txBody>
          <a:bodyPr/>
          <a:lstStyle/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r>
              <a:rPr lang="zh-CN" sz="3200"/>
              <a:t>哈希密码</a:t>
            </a:r>
          </a:p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r>
              <a:rPr lang="zh-CN" sz="3200"/>
              <a:t>加盐</a:t>
            </a:r>
          </a:p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r>
              <a:rPr lang="zh-CN" sz="3200"/>
              <a:t>PBKDF2算法</a:t>
            </a:r>
          </a:p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endParaRPr lang="zh-CN" sz="3200"/>
          </a:p>
        </p:txBody>
      </p:sp>
      <p:pic>
        <p:nvPicPr>
          <p:cNvPr id="74" name=""/>
          <p:cNvPicPr/>
          <p:nvPr/>
        </p:nvPicPr>
        <p:blipFill>
          <a:blip r:embed="rId2"/>
          <a:stretch/>
        </p:blipFill>
        <p:spPr>
          <a:xfrm rot="0" flipH="0" flipV="0">
            <a:off x="4221283" y="2520608"/>
            <a:ext cx="7970717" cy="38622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安全性分析 - 密钥</a:t>
            </a:r>
          </a:p>
        </p:txBody>
      </p:sp>
      <p:sp>
        <p:nvSpPr>
          <p:cNvPr id="73" name=""/>
          <p:cNvSpPr txBox="1"/>
          <p:nvPr/>
        </p:nvSpPr>
        <p:spPr>
          <a:xfrm rot="0" flipH="0" flipV="0">
            <a:off x="1130615" y="1469486"/>
            <a:ext cx="7038758" cy="3575390"/>
          </a:xfrm>
          <a:prstGeom prst="rect">
            <a:avLst/>
          </a:prstGeom>
          <a:ln w="6350">
            <a:prstDash val="solid"/>
          </a:ln>
        </p:spPr>
        <p:txBody>
          <a:bodyPr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r>
              <a:rPr lang="zh-CN" sz="3200"/>
              <a:t>对称加密</a:t>
            </a:r>
          </a:p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endParaRPr lang="zh-CN" sz="3200"/>
          </a:p>
        </p:txBody>
      </p:sp>
      <p:pic>
        <p:nvPicPr>
          <p:cNvPr id="74" name=""/>
          <p:cNvPicPr/>
          <p:nvPr/>
        </p:nvPicPr>
        <p:blipFill>
          <a:blip r:embed="rId2"/>
          <a:stretch/>
        </p:blipFill>
        <p:spPr>
          <a:xfrm rot="0" flipH="0" flipV="0">
            <a:off x="1521183" y="2944779"/>
            <a:ext cx="9149634" cy="27422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安全性分析 - 密钥</a:t>
            </a:r>
          </a:p>
        </p:txBody>
      </p:sp>
      <p:sp>
        <p:nvSpPr>
          <p:cNvPr id="73" name=""/>
          <p:cNvSpPr txBox="1"/>
          <p:nvPr/>
        </p:nvSpPr>
        <p:spPr>
          <a:xfrm rot="0" flipH="0" flipV="0">
            <a:off x="1130615" y="1469486"/>
            <a:ext cx="7038758" cy="3575390"/>
          </a:xfrm>
          <a:prstGeom prst="rect">
            <a:avLst/>
          </a:prstGeom>
          <a:ln w="6350">
            <a:prstDash val="solid"/>
          </a:ln>
        </p:spPr>
        <p:txBody>
          <a:bodyPr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r>
              <a:rPr lang="zh-CN" sz="3200"/>
              <a:t>多级加密结构</a:t>
            </a:r>
          </a:p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endParaRPr lang="zh-CN" sz="3200"/>
          </a:p>
        </p:txBody>
      </p:sp>
      <p:pic>
        <p:nvPicPr>
          <p:cNvPr id="74" name=""/>
          <p:cNvPicPr/>
          <p:nvPr/>
        </p:nvPicPr>
        <p:blipFill>
          <a:blip r:embed="rId2"/>
          <a:stretch/>
        </p:blipFill>
        <p:spPr>
          <a:xfrm rot="0" flipH="0" flipV="0">
            <a:off x="2428098" y="2603706"/>
            <a:ext cx="7215920" cy="35847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安全性分析 - 密钥</a:t>
            </a:r>
          </a:p>
        </p:txBody>
      </p:sp>
      <p:sp>
        <p:nvSpPr>
          <p:cNvPr id="73" name=""/>
          <p:cNvSpPr txBox="1"/>
          <p:nvPr/>
        </p:nvSpPr>
        <p:spPr>
          <a:xfrm rot="0" flipH="0" flipV="0">
            <a:off x="1130615" y="1469486"/>
            <a:ext cx="7038758" cy="3575390"/>
          </a:xfrm>
          <a:prstGeom prst="rect">
            <a:avLst/>
          </a:prstGeom>
          <a:ln w="6350">
            <a:prstDash val="solid"/>
          </a:ln>
        </p:spPr>
        <p:txBody>
          <a:bodyPr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r>
              <a:rPr lang="zh-CN" sz="3200"/>
              <a:t>数字签名</a:t>
            </a:r>
          </a:p>
          <a:p>
            <a:pPr marL="349758" indent="-349758">
              <a:lnSpc>
                <a:spcPct val="200000"/>
              </a:lnSpc>
              <a:buFont typeface="Wingdings" charset="0"/>
              <a:buChar char="l"/>
            </a:pPr>
            <a:endParaRPr lang="zh-CN" sz="3200"/>
          </a:p>
        </p:txBody>
      </p:sp>
      <p:pic>
        <p:nvPicPr>
          <p:cNvPr id="74" name=""/>
          <p:cNvPicPr/>
          <p:nvPr/>
        </p:nvPicPr>
        <p:blipFill>
          <a:blip r:embed="rId2"/>
          <a:stretch/>
        </p:blipFill>
        <p:spPr>
          <a:xfrm rot="0" flipH="0" flipV="0">
            <a:off x="919048" y="2578038"/>
            <a:ext cx="10353904" cy="28090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767528" y="1100528"/>
            <a:ext cx="4656944" cy="4656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530600" y="863600"/>
            <a:ext cx="5130800" cy="51308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微软雅黑"/>
              <a:ea typeface="微软雅黑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767528" y="2323105"/>
            <a:ext cx="4656944" cy="2358878"/>
            <a:chOff x="3767528" y="2337619"/>
            <a:chExt cx="4656944" cy="2358878"/>
          </a:xfrm>
        </p:grpSpPr>
        <p:sp>
          <p:nvSpPr>
            <p:cNvPr id="10" name="文本框 9"/>
            <p:cNvSpPr txBox="1"/>
            <p:nvPr/>
          </p:nvSpPr>
          <p:spPr>
            <a:xfrm>
              <a:off x="3767528" y="3225766"/>
              <a:ext cx="465694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sz="3200">
                  <a:latin typeface="微软雅黑"/>
                  <a:ea typeface="微软雅黑"/>
                </a:rPr>
                <a:t>敬请各位老师批评指正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30272" y="2337619"/>
              <a:ext cx="31314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sz="4800">
                  <a:latin typeface="微软雅黑"/>
                  <a:ea typeface="微软雅黑"/>
                </a:rPr>
                <a:t>谢谢观看</a:t>
              </a: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6013450" y="3102488"/>
              <a:ext cx="165100" cy="1423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045688" y="4150895"/>
              <a:ext cx="2100625" cy="545602"/>
              <a:chOff x="4107475" y="4193479"/>
              <a:chExt cx="2100625" cy="54560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4107475" y="4193479"/>
                <a:ext cx="2100625" cy="308674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algn="ctr">
                  <a:lnSpc>
                    <a:spcPct val="130000"/>
                  </a:lnSpc>
                </a:pPr>
                <a:r>
                  <a:rPr lang="zh-CN" sz="1200" spc="100">
                    <a:solidFill>
                      <a:srgbClr val="262626"/>
                    </a:solidFill>
                    <a:latin typeface="微软雅黑"/>
                    <a:ea typeface="微软雅黑"/>
                  </a:rPr>
                  <a:t>指导教师</a:t>
                </a:r>
                <a:r>
                  <a:rPr lang="en-US" sz="1200" spc="100">
                    <a:solidFill>
                      <a:srgbClr val="262626"/>
                    </a:solidFill>
                    <a:latin typeface="微软雅黑"/>
                    <a:ea typeface="微软雅黑"/>
                  </a:rPr>
                  <a:t>: 徐武平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4107475" y="4430407"/>
                <a:ext cx="2100625" cy="308674"/>
              </a:xfrm>
              <a:prstGeom prst="rect">
                <a:avLst/>
              </a:prstGeom>
              <a:noFill/>
            </p:spPr>
            <p:txBody>
              <a:bodyPr wrap="square"/>
              <a:lstStyle/>
              <a:p>
                <a:pPr algn="ctr">
                  <a:lnSpc>
                    <a:spcPct val="130000"/>
                  </a:lnSpc>
                </a:pPr>
                <a:r>
                  <a:rPr lang="zh-CN" sz="1200" spc="100">
                    <a:solidFill>
                      <a:srgbClr val="262626"/>
                    </a:solidFill>
                    <a:latin typeface="微软雅黑"/>
                    <a:ea typeface="微软雅黑"/>
                  </a:rPr>
                  <a:t>答辩学生</a:t>
                </a:r>
                <a:r>
                  <a:rPr lang="en-US" sz="1200" spc="100">
                    <a:solidFill>
                      <a:srgbClr val="262626"/>
                    </a:solidFill>
                    <a:latin typeface="微软雅黑"/>
                    <a:ea typeface="微软雅黑"/>
                  </a:rPr>
                  <a:t>: 了然</a:t>
                </a:r>
              </a:p>
            </p:txBody>
          </p:sp>
        </p:grpSp>
        <p:cxnSp>
          <p:nvCxnSpPr>
            <p:cNvPr id="17" name="直接连接符 16"/>
            <p:cNvCxnSpPr/>
            <p:nvPr/>
          </p:nvCxnSpPr>
          <p:spPr>
            <a:xfrm>
              <a:off x="4100195" y="3905791"/>
              <a:ext cx="399161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/>
          <p:nvPr>
            <p:ph type="body" idx="11"/>
          </p:nvPr>
        </p:nvSpPr>
        <p:spPr/>
        <p:txBody>
          <a:bodyPr anchor="ctr" anchorCtr="1"/>
          <a:lstStyle/>
          <a:p>
            <a:pPr marL="0" indent="0">
              <a:buNone/>
            </a:pPr>
            <a:r>
              <a:rPr lang="en-US">
                <a:latin typeface="微软雅黑"/>
                <a:ea typeface="微软雅黑"/>
              </a:rPr>
              <a:t>1.技术框架</a:t>
            </a:r>
          </a:p>
          <a:p>
            <a:pPr marL="0" indent="0">
              <a:buNone/>
            </a:pPr>
            <a:r>
              <a:rPr lang="en-US">
                <a:latin typeface="微软雅黑"/>
                <a:ea typeface="微软雅黑"/>
              </a:rPr>
              <a:t>2.前端设计与实现</a:t>
            </a:r>
          </a:p>
          <a:p>
            <a:pPr marL="0" indent="0">
              <a:buNone/>
            </a:pPr>
            <a:r>
              <a:rPr lang="en-US">
                <a:latin typeface="微软雅黑"/>
                <a:ea typeface="微软雅黑"/>
              </a:rPr>
              <a:t>3.后端设计与实现</a:t>
            </a:r>
          </a:p>
          <a:p>
            <a:pPr marL="0" indent="0">
              <a:buNone/>
            </a:pPr>
            <a:r>
              <a:rPr lang="en-US">
                <a:latin typeface="微软雅黑"/>
                <a:ea typeface="微软雅黑"/>
              </a:rPr>
              <a:t>4.安全性分析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06071" y="2725160"/>
            <a:ext cx="2197100" cy="1404212"/>
            <a:chOff x="1505448" y="2755644"/>
            <a:chExt cx="2197100" cy="14042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olid"/>
              <a:miter/>
            </a:ln>
          </p:spPr>
        </p:cxnSp>
        <p:sp>
          <p:nvSpPr>
            <p:cNvPr id="6" name="矩形 5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sz="6600" spc="600">
                  <a:solidFill>
                    <a:schemeClr val="accent1"/>
                  </a:solidFill>
                  <a:latin typeface="微软雅黑"/>
                  <a:ea typeface="微软雅黑"/>
                </a:rPr>
                <a:t>目录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573883" y="369819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>
                  <a:solidFill>
                    <a:schemeClr val="accent1"/>
                  </a:solidFill>
                  <a:latin typeface="微软雅黑"/>
                  <a:ea typeface="微软雅黑"/>
                </a:rPr>
                <a:t>CONTENTS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712122" y="412267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olid"/>
              <a:miter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zh-CN">
                <a:latin typeface="微软雅黑"/>
                <a:ea typeface="微软雅黑"/>
              </a:rPr>
              <a:t>技术框架</a:t>
            </a:r>
          </a:p>
        </p:txBody>
      </p:sp>
      <p:pic>
        <p:nvPicPr>
          <p:cNvPr id="73" name=""/>
          <p:cNvPicPr/>
          <p:nvPr/>
        </p:nvPicPr>
        <p:blipFill>
          <a:blip r:embed="rId2"/>
          <a:stretch/>
        </p:blipFill>
        <p:spPr>
          <a:xfrm rot="0" flipH="0" flipV="0">
            <a:off x="1939508" y="1597391"/>
            <a:ext cx="8680603" cy="3998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前端设计与实现</a:t>
            </a:r>
          </a:p>
        </p:txBody>
      </p:sp>
      <p:pic>
        <p:nvPicPr>
          <p:cNvPr id="73" name=""/>
          <p:cNvPicPr/>
          <p:nvPr/>
        </p:nvPicPr>
        <p:blipFill>
          <a:blip r:embed="rId2"/>
          <a:stretch/>
        </p:blipFill>
        <p:spPr>
          <a:xfrm rot="0" flipH="0" flipV="0">
            <a:off x="1835876" y="966117"/>
            <a:ext cx="8282914" cy="54505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前端设计与实现</a:t>
            </a:r>
          </a:p>
        </p:txBody>
      </p:sp>
      <p:pic>
        <p:nvPicPr>
          <p:cNvPr id="73" name=""/>
          <p:cNvPicPr/>
          <p:nvPr/>
        </p:nvPicPr>
        <p:blipFill>
          <a:blip r:embed="rId2"/>
          <a:stretch/>
        </p:blipFill>
        <p:spPr>
          <a:xfrm rot="0" flipH="0" flipV="0">
            <a:off x="1416521" y="938063"/>
            <a:ext cx="4028617" cy="4635382"/>
          </a:xfrm>
          <a:prstGeom prst="rect">
            <a:avLst/>
          </a:prstGeom>
        </p:spPr>
      </p:pic>
      <p:pic>
        <p:nvPicPr>
          <p:cNvPr id="74" name=""/>
          <p:cNvPicPr/>
          <p:nvPr/>
        </p:nvPicPr>
        <p:blipFill>
          <a:blip r:embed="rId3"/>
          <a:stretch/>
        </p:blipFill>
        <p:spPr>
          <a:xfrm rot="0" flipH="0" flipV="0">
            <a:off x="6431166" y="938063"/>
            <a:ext cx="4028617" cy="52607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前端设计与实现</a:t>
            </a:r>
          </a:p>
        </p:txBody>
      </p:sp>
      <p:pic>
        <p:nvPicPr>
          <p:cNvPr id="73" name=""/>
          <p:cNvPicPr/>
          <p:nvPr/>
        </p:nvPicPr>
        <p:blipFill>
          <a:blip r:embed="rId2"/>
          <a:stretch/>
        </p:blipFill>
        <p:spPr>
          <a:xfrm rot="0" flipH="0" flipV="0">
            <a:off x="3479581" y="826328"/>
            <a:ext cx="5009586" cy="55903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前端设计与实现</a:t>
            </a:r>
          </a:p>
        </p:txBody>
      </p:sp>
      <p:pic>
        <p:nvPicPr>
          <p:cNvPr id="73" name=""/>
          <p:cNvPicPr/>
          <p:nvPr/>
        </p:nvPicPr>
        <p:blipFill>
          <a:blip r:embed="rId2"/>
          <a:stretch/>
        </p:blipFill>
        <p:spPr>
          <a:xfrm rot="0" flipH="0" flipV="0">
            <a:off x="840827" y="1088057"/>
            <a:ext cx="4829820" cy="5083286"/>
          </a:xfrm>
          <a:prstGeom prst="rect">
            <a:avLst/>
          </a:prstGeom>
        </p:spPr>
      </p:pic>
      <p:pic>
        <p:nvPicPr>
          <p:cNvPr id="74" name=""/>
          <p:cNvPicPr/>
          <p:nvPr/>
        </p:nvPicPr>
        <p:blipFill>
          <a:blip r:embed="rId3"/>
          <a:stretch/>
        </p:blipFill>
        <p:spPr>
          <a:xfrm rot="0" flipH="0" flipV="0">
            <a:off x="6304527" y="1088057"/>
            <a:ext cx="4829820" cy="5083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前端设计与实现</a:t>
            </a:r>
          </a:p>
        </p:txBody>
      </p:sp>
      <p:pic>
        <p:nvPicPr>
          <p:cNvPr id="73" name=""/>
          <p:cNvPicPr/>
          <p:nvPr/>
        </p:nvPicPr>
        <p:blipFill>
          <a:blip r:embed="rId2"/>
          <a:stretch/>
        </p:blipFill>
        <p:spPr>
          <a:xfrm rot="0" flipH="0" flipV="0">
            <a:off x="1704312" y="1026545"/>
            <a:ext cx="8479141" cy="51722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/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pPr/>
            <a:r>
              <a:rPr lang="zh-CN">
                <a:latin typeface="微软雅黑"/>
                <a:ea typeface="微软雅黑"/>
              </a:rPr>
              <a:t>后端</a:t>
            </a:r>
            <a:r>
              <a:rPr lang="zh-CN">
                <a:latin typeface="微软雅黑"/>
                <a:ea typeface="微软雅黑"/>
              </a:rPr>
              <a:t>设计与实现</a:t>
            </a:r>
          </a:p>
        </p:txBody>
      </p:sp>
      <p:grpSp>
        <p:nvGrpSpPr>
          <p:cNvPr id="73" name=""/>
          <p:cNvGrpSpPr/>
          <p:nvPr/>
        </p:nvGrpSpPr>
        <p:grpSpPr>
          <a:xfrm rot="0" flipH="0" flipV="0">
            <a:off x="2713658" y="3852674"/>
            <a:ext cx="1778000" cy="1419770"/>
            <a:chOff x="2244626" y="2673756"/>
            <a:chExt cx="1778000" cy="1419770"/>
          </a:xfrm>
        </p:grpSpPr>
        <p:sp>
          <p:nvSpPr>
            <p:cNvPr id="74" name=""/>
            <p:cNvSpPr txBox="0"/>
            <p:nvPr/>
          </p:nvSpPr>
          <p:spPr>
            <a:xfrm>
              <a:off x="2421216" y="2673756"/>
              <a:ext cx="1419771" cy="141977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pPr/>
              <a:endParaRPr lang="zh-CN"/>
            </a:p>
          </p:txBody>
        </p:sp>
        <p:sp>
          <p:nvSpPr>
            <p:cNvPr id="75" name=""/>
            <p:cNvSpPr txBox="1"/>
            <p:nvPr/>
          </p:nvSpPr>
          <p:spPr>
            <a:xfrm rot="0">
              <a:off x="2244627" y="3098800"/>
              <a:ext cx="1778000" cy="330200"/>
            </a:xfrm>
            <a:prstGeom prst="rect">
              <a:avLst/>
            </a:prstGeom>
            <a:ln w="0"/>
          </p:spPr>
          <p:txBody>
            <a:bodyPr/>
            <a:lstStyle/>
            <a:p>
              <a:pPr algn="ctr"/>
              <a:r>
                <a:rPr lang="zh-CN"/>
                <a:t>Model</a:t>
              </a:r>
            </a:p>
            <a:p>
              <a:pPr algn="ctr"/>
              <a:r>
                <a:rPr lang="zh-CN"/>
                <a:t>(Entity)</a:t>
              </a:r>
            </a:p>
          </p:txBody>
        </p:sp>
      </p:grpSp>
      <p:grpSp>
        <p:nvGrpSpPr>
          <p:cNvPr id="76" name=""/>
          <p:cNvGrpSpPr/>
          <p:nvPr/>
        </p:nvGrpSpPr>
        <p:grpSpPr>
          <a:xfrm rot="0" flipH="0" flipV="0">
            <a:off x="5310934" y="1507517"/>
            <a:ext cx="1778000" cy="1419770"/>
            <a:chOff x="5031442" y="2673756"/>
            <a:chExt cx="1778000" cy="1419770"/>
          </a:xfrm>
        </p:grpSpPr>
        <p:sp>
          <p:nvSpPr>
            <p:cNvPr id="77" name=""/>
            <p:cNvSpPr txBox="0"/>
            <p:nvPr/>
          </p:nvSpPr>
          <p:spPr>
            <a:xfrm rot="0">
              <a:off x="5210558" y="2673756"/>
              <a:ext cx="1419771" cy="141977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pPr/>
              <a:endParaRPr lang="zh-CN"/>
            </a:p>
          </p:txBody>
        </p:sp>
        <p:sp>
          <p:nvSpPr>
            <p:cNvPr id="78" name=""/>
            <p:cNvSpPr txBox="1"/>
            <p:nvPr/>
          </p:nvSpPr>
          <p:spPr>
            <a:xfrm rot="0">
              <a:off x="5031443" y="3218542"/>
              <a:ext cx="1778000" cy="330200"/>
            </a:xfrm>
            <a:prstGeom prst="rect">
              <a:avLst/>
            </a:prstGeom>
            <a:ln w="6350">
              <a:prstDash val="solid"/>
            </a:ln>
          </p:spPr>
          <p:txBody>
            <a:bodyPr/>
            <a:lstStyle/>
            <a:p>
              <a:pPr algn="ctr"/>
              <a:r>
                <a:rPr lang="zh-CN"/>
                <a:t>Controller</a:t>
              </a:r>
            </a:p>
            <a:p>
              <a:pPr algn="ctr"/>
              <a:endParaRPr lang="zh-CN"/>
            </a:p>
          </p:txBody>
        </p:sp>
      </p:grpSp>
      <p:grpSp>
        <p:nvGrpSpPr>
          <p:cNvPr id="79" name=""/>
          <p:cNvGrpSpPr/>
          <p:nvPr/>
        </p:nvGrpSpPr>
        <p:grpSpPr>
          <a:xfrm rot="0" flipH="0" flipV="0">
            <a:off x="7865136" y="3852674"/>
            <a:ext cx="1778000" cy="1419770"/>
            <a:chOff x="7782856" y="2673756"/>
            <a:chExt cx="1778000" cy="1419770"/>
          </a:xfrm>
        </p:grpSpPr>
        <p:sp>
          <p:nvSpPr>
            <p:cNvPr id="80" name=""/>
            <p:cNvSpPr txBox="0"/>
            <p:nvPr/>
          </p:nvSpPr>
          <p:spPr>
            <a:xfrm rot="0">
              <a:off x="7959446" y="2673756"/>
              <a:ext cx="1419771" cy="141977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pPr/>
              <a:endParaRPr lang="zh-CN"/>
            </a:p>
          </p:txBody>
        </p:sp>
        <p:sp>
          <p:nvSpPr>
            <p:cNvPr id="81" name=""/>
            <p:cNvSpPr txBox="1"/>
            <p:nvPr/>
          </p:nvSpPr>
          <p:spPr>
            <a:xfrm rot="0">
              <a:off x="7782856" y="3098800"/>
              <a:ext cx="1778000" cy="330200"/>
            </a:xfrm>
            <a:prstGeom prst="rect">
              <a:avLst/>
            </a:prstGeom>
            <a:ln w="6350">
              <a:prstDash val="solid"/>
            </a:ln>
          </p:spPr>
          <p:txBody>
            <a:bodyPr/>
            <a:lstStyle/>
            <a:p>
              <a:pPr algn="ctr"/>
              <a:r>
                <a:rPr lang="zh-CN"/>
                <a:t>View</a:t>
              </a:r>
            </a:p>
            <a:p>
              <a:pPr algn="ctr"/>
              <a:r>
                <a:rPr lang="zh-CN"/>
                <a:t>(Thymeleaf)</a:t>
              </a:r>
            </a:p>
          </p:txBody>
        </p:sp>
      </p:grpSp>
    </p:spTree>
  </p:cSld>
  <p:clrMapOvr>
    <a:masterClrMapping/>
  </p:clrMapOvr>
</p:sld>
</file>